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0" r:id="rId2"/>
    <p:sldId id="257" r:id="rId3"/>
    <p:sldId id="258" r:id="rId4"/>
    <p:sldId id="259" r:id="rId5"/>
    <p:sldId id="256" r:id="rId6"/>
    <p:sldId id="261" r:id="rId7"/>
    <p:sldId id="271" r:id="rId8"/>
    <p:sldId id="262" r:id="rId9"/>
    <p:sldId id="263" r:id="rId10"/>
    <p:sldId id="264" r:id="rId11"/>
    <p:sldId id="265" r:id="rId12"/>
    <p:sldId id="270" r:id="rId13"/>
    <p:sldId id="272" r:id="rId14"/>
    <p:sldId id="266" r:id="rId15"/>
    <p:sldId id="268" r:id="rId16"/>
    <p:sldId id="273" r:id="rId17"/>
    <p:sldId id="274" r:id="rId18"/>
    <p:sldId id="26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62"/>
    <p:restoredTop sz="94723"/>
  </p:normalViewPr>
  <p:slideViewPr>
    <p:cSldViewPr snapToGrid="0" snapToObjects="1">
      <p:cViewPr>
        <p:scale>
          <a:sx n="123" d="100"/>
          <a:sy n="123" d="100"/>
        </p:scale>
        <p:origin x="20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4F934-FB3A-2E49-9DB2-CE0161ED005D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9193B-2BEE-2840-AE61-E6162B962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5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193B-2BEE-2840-AE61-E6162B962A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7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91CD-AA63-7744-B8A1-1A8F8E5DE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49958-B8A0-A749-ACED-E26929C8E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C108-8420-764F-8B5A-06D67FC28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0DA78-E3A3-8F41-A553-6782171E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A56B8-A54F-8D49-98C4-809CC1E1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CFB8-5DD9-D743-B937-07E48811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7CFCC-A947-1B46-8479-8B38D676D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7F37A-BF18-0448-9271-0303D75E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786EF-43F4-FD47-BEE1-79F18764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C969A-0DDA-1B48-B451-0779B533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7F09-4756-B94E-842F-003CB493D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3D23F-C4F9-BD4A-B4F3-85DB399E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F0C01-3223-4C4D-B32F-39A98226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C7247-AB7A-6B4F-9184-ED23B80F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65DCC-A70B-C44E-A5EC-06F88FC6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49CE-B5E7-2346-B26A-14CE4882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6DAB-01D3-084E-929D-A1D4D5E04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DAA0E-D3F1-9E4B-A931-F3B6F788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334D3-4A70-5342-A6BA-FF81A964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0BC-2604-5D44-992A-48515E89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1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EB28-77D9-6C4B-AABA-89103909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0AD55-535C-F449-B378-05C4E0DDF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051D5-CC11-7D47-9EAC-445F95A7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5D37-C803-A946-830C-7876A6B4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24AD-B26D-EA49-9E32-44EC00CB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E54-C2E7-8848-BA00-364223D1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66860-4DCF-6148-BA32-E2447BEC1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EE3B6-3424-0940-91D5-362DA55E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CD7D6-A25C-D54F-95EE-68F6A2D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8CB39-4741-9A42-B2B8-9971C3FB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CE339-4639-CE48-9EB1-333F63AB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6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AAB9-3796-BC42-A84C-20EFF2F4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892DA-D84B-7947-8AC5-C1BF50002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74876-152F-5F49-B2E1-3098BCFB7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1EBEE-F001-D74D-A96D-AFAE60F8D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FE27F-D42B-104B-A37E-FA78BC455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0ED8D-1AAD-394A-9E2D-33F360F4A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AA838-8577-374C-AE9B-A8299CDE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7DA30-7105-7646-889C-5ABB1797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948A-151C-BC49-920E-49318168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FEFD8-3516-384B-94F5-90DF3F24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DD2AF-52FB-3B4B-9B8A-20AEF12D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3637C-9555-BB45-B8CA-5156F8E1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6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E7EFB-89A4-7948-A153-5DC3B5F9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BE468-7B5C-5148-BD4E-3D54D98C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4AA2F-57C9-A447-BEE2-2A2F7346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6F14-73B5-6547-B09F-59E14E36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B568-7F68-344D-9FE5-593605878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4CD84-7D89-A845-82E5-66945AEA3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9C144-FA3A-7446-B136-0FAA5434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29132-C439-8D46-AC9C-002E0608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AB90D-9F8F-B347-A42F-F21E3EDE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D64D-E3CC-014E-9FA7-FBF399F1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EB8C1-CBB0-D243-ADAB-D45142EDC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7C1F7-679D-A745-B033-1274AAE86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236B3-C0E6-BB4F-B773-583813C2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60D94-F15D-2A44-868F-7D3F2EB2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08624-7FAA-8B49-801E-AD44F014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4B538-B907-4747-89FF-85F56236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E0E34-5B31-E249-8238-33DD6062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05DCD-B4AE-AB47-9DFB-AC15E09988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F71D0-4460-4647-B9E4-83B15C7899D7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BF52-C857-3246-85DA-8E034410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82705-7343-ED47-B7D4-A88DA184F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E85B3-0887-A940-B5A0-9F4AB099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5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ibm.com/docs/ibm-spectrum-lsf?topic=ibm-spectrum-lsf-getting-started-tutoria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886" y="2303463"/>
            <a:ext cx="10515600" cy="150018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Create Your VPC SSH Keys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cloud.ibm.com</a:t>
            </a:r>
            <a:r>
              <a:rPr lang="en-US" dirty="0">
                <a:solidFill>
                  <a:schemeClr val="tx1"/>
                </a:solidFill>
              </a:rPr>
              <a:t>/docs/</a:t>
            </a:r>
            <a:r>
              <a:rPr lang="en-US" dirty="0" err="1">
                <a:solidFill>
                  <a:schemeClr val="tx1"/>
                </a:solidFill>
              </a:rPr>
              <a:t>vpc?topic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vpc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-keys</a:t>
            </a:r>
          </a:p>
        </p:txBody>
      </p:sp>
    </p:spTree>
    <p:extLst>
      <p:ext uri="{BB962C8B-B14F-4D97-AF65-F5344CB8AC3E}">
        <p14:creationId xmlns:p14="http://schemas.microsoft.com/office/powerpoint/2010/main" val="127653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B778C-6CDF-4D45-BD8A-ABD1F116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3" y="332512"/>
            <a:ext cx="7008091" cy="198772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BE0F688C-E17C-B74B-ABB0-8F5F84BFEC6F}"/>
              </a:ext>
            </a:extLst>
          </p:cNvPr>
          <p:cNvSpPr/>
          <p:nvPr/>
        </p:nvSpPr>
        <p:spPr>
          <a:xfrm>
            <a:off x="120073" y="332512"/>
            <a:ext cx="3641436" cy="6130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DC2F32-34E4-8E4C-A187-423E45B038FF}"/>
              </a:ext>
            </a:extLst>
          </p:cNvPr>
          <p:cNvSpPr/>
          <p:nvPr/>
        </p:nvSpPr>
        <p:spPr>
          <a:xfrm>
            <a:off x="4644736" y="1392495"/>
            <a:ext cx="2708564" cy="54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36088-D410-FC4A-8A0C-0185B0AE220C}"/>
              </a:ext>
            </a:extLst>
          </p:cNvPr>
          <p:cNvSpPr txBox="1"/>
          <p:nvPr/>
        </p:nvSpPr>
        <p:spPr>
          <a:xfrm>
            <a:off x="7267524" y="1342217"/>
            <a:ext cx="438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need to change this default value to something unique (e.g.: add your initial here)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9F379-0946-BB48-8F47-C90495433D67}"/>
              </a:ext>
            </a:extLst>
          </p:cNvPr>
          <p:cNvSpPr txBox="1"/>
          <p:nvPr/>
        </p:nvSpPr>
        <p:spPr>
          <a:xfrm>
            <a:off x="7290963" y="3192482"/>
            <a:ext cx="457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the region and zone here are where</a:t>
            </a:r>
          </a:p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key is being created earlier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89E68-CEF5-7840-A606-F0E88D97379C}"/>
              </a:ext>
            </a:extLst>
          </p:cNvPr>
          <p:cNvSpPr txBox="1"/>
          <p:nvPr/>
        </p:nvSpPr>
        <p:spPr>
          <a:xfrm>
            <a:off x="4328680" y="5578654"/>
            <a:ext cx="5335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That’s it. You can leave the rest with the default values.</a:t>
            </a:r>
          </a:p>
          <a:p>
            <a:r>
              <a:rPr lang="en-US" dirty="0">
                <a:solidFill>
                  <a:srgbClr val="FF0000"/>
                </a:solidFill>
              </a:rPr>
              <a:t>Now select the license agreement and click the Install</a:t>
            </a:r>
          </a:p>
          <a:p>
            <a:r>
              <a:rPr lang="en-US" dirty="0">
                <a:solidFill>
                  <a:srgbClr val="FF0000"/>
                </a:solidFill>
              </a:rPr>
              <a:t>Button.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1EB48F-51D2-F24A-B136-81FA41A0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0" y="4952189"/>
            <a:ext cx="3419003" cy="18100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C863-3D4C-C343-8F0F-0D33ABAC044F}"/>
              </a:ext>
            </a:extLst>
          </p:cNvPr>
          <p:cNvSpPr txBox="1"/>
          <p:nvPr/>
        </p:nvSpPr>
        <p:spPr>
          <a:xfrm>
            <a:off x="7238689" y="2289790"/>
            <a:ext cx="4370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the resource group is the same as</a:t>
            </a:r>
          </a:p>
          <a:p>
            <a:r>
              <a:rPr lang="en-US" dirty="0">
                <a:solidFill>
                  <a:srgbClr val="FF0000"/>
                </a:solidFill>
              </a:rPr>
              <a:t>your SSH key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BACFAA-DA9B-2343-A7BA-991026E7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8" y="2286705"/>
            <a:ext cx="7008091" cy="7112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2D2BF9A-EABD-DE48-932D-B8270DC62D85}"/>
              </a:ext>
            </a:extLst>
          </p:cNvPr>
          <p:cNvSpPr/>
          <p:nvPr/>
        </p:nvSpPr>
        <p:spPr>
          <a:xfrm>
            <a:off x="4629154" y="2320232"/>
            <a:ext cx="2601192" cy="580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B5C811-B517-B349-8C25-F4B3C21E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3" y="3027749"/>
            <a:ext cx="6996026" cy="610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50C0A2-22BF-EC4E-B95B-C3F21332B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59" y="3543981"/>
            <a:ext cx="6970049" cy="6992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2EA167-9F7D-E946-A40B-25E1D159BEEE}"/>
              </a:ext>
            </a:extLst>
          </p:cNvPr>
          <p:cNvSpPr/>
          <p:nvPr/>
        </p:nvSpPr>
        <p:spPr>
          <a:xfrm>
            <a:off x="4594517" y="3012405"/>
            <a:ext cx="2601192" cy="978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4F93EB-2BDF-E74E-902C-2AADE8AFD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" y="4152582"/>
            <a:ext cx="7112317" cy="73315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9D01F54-E1DF-0A43-8A03-79A383A4E8FD}"/>
              </a:ext>
            </a:extLst>
          </p:cNvPr>
          <p:cNvSpPr/>
          <p:nvPr/>
        </p:nvSpPr>
        <p:spPr>
          <a:xfrm>
            <a:off x="4752108" y="4154923"/>
            <a:ext cx="2601192" cy="580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1CD53-C89D-7D45-941B-A5F5CC121757}"/>
              </a:ext>
            </a:extLst>
          </p:cNvPr>
          <p:cNvSpPr txBox="1"/>
          <p:nvPr/>
        </p:nvSpPr>
        <p:spPr>
          <a:xfrm>
            <a:off x="7353300" y="4239402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Adjust this to 1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41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95" y="2521672"/>
            <a:ext cx="10515600" cy="150018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Access Your Cluster</a:t>
            </a:r>
          </a:p>
        </p:txBody>
      </p:sp>
    </p:spTree>
    <p:extLst>
      <p:ext uri="{BB962C8B-B14F-4D97-AF65-F5344CB8AC3E}">
        <p14:creationId xmlns:p14="http://schemas.microsoft.com/office/powerpoint/2010/main" val="254804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1190476-ADF0-8248-B754-819C5058F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599" y="1034607"/>
            <a:ext cx="9679027" cy="5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BD6B3-E2A6-B142-AE0F-F939DDAD7D8A}"/>
              </a:ext>
            </a:extLst>
          </p:cNvPr>
          <p:cNvSpPr txBox="1"/>
          <p:nvPr/>
        </p:nvSpPr>
        <p:spPr>
          <a:xfrm>
            <a:off x="7018422" y="4574775"/>
            <a:ext cx="823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/data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8307C-3782-AD43-988D-ABB232863D67}"/>
              </a:ext>
            </a:extLst>
          </p:cNvPr>
          <p:cNvSpPr txBox="1"/>
          <p:nvPr/>
        </p:nvSpPr>
        <p:spPr>
          <a:xfrm>
            <a:off x="8071468" y="3896034"/>
            <a:ext cx="329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/</a:t>
            </a:r>
            <a:r>
              <a:rPr lang="en-US" sz="1400" b="1" dirty="0" err="1"/>
              <a:t>mnt</a:t>
            </a:r>
            <a:r>
              <a:rPr lang="en-US" sz="1400" b="1" dirty="0"/>
              <a:t>/data</a:t>
            </a:r>
          </a:p>
          <a:p>
            <a:r>
              <a:rPr lang="en-US" sz="1400" b="1" dirty="0"/>
              <a:t>/home/</a:t>
            </a:r>
            <a:r>
              <a:rPr lang="en-US" sz="1400" b="1" dirty="0" err="1"/>
              <a:t>lsfadmin</a:t>
            </a:r>
            <a:r>
              <a:rPr lang="en-US" sz="1400" b="1" dirty="0"/>
              <a:t>/shared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1CFF1-0463-B04D-A99C-44B165DC99A2}"/>
              </a:ext>
            </a:extLst>
          </p:cNvPr>
          <p:cNvSpPr/>
          <p:nvPr/>
        </p:nvSpPr>
        <p:spPr>
          <a:xfrm>
            <a:off x="9249621" y="4574775"/>
            <a:ext cx="1502228" cy="1372355"/>
          </a:xfrm>
          <a:prstGeom prst="rect">
            <a:avLst/>
          </a:prstGeom>
          <a:solidFill>
            <a:srgbClr val="973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LSF Custom Image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(CentOS7, RedHat 7)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4676BD-4BE0-6C4E-A949-F128B94B3862}"/>
              </a:ext>
            </a:extLst>
          </p:cNvPr>
          <p:cNvCxnSpPr/>
          <p:nvPr/>
        </p:nvCxnSpPr>
        <p:spPr>
          <a:xfrm flipH="1">
            <a:off x="9249621" y="3639359"/>
            <a:ext cx="587828" cy="93541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73653-ABAE-9845-B868-537995717F2A}"/>
              </a:ext>
            </a:extLst>
          </p:cNvPr>
          <p:cNvCxnSpPr/>
          <p:nvPr/>
        </p:nvCxnSpPr>
        <p:spPr>
          <a:xfrm>
            <a:off x="10174906" y="3639359"/>
            <a:ext cx="544285" cy="93541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6F2BF7E-7014-8A4E-B975-A4F44CBF9085}"/>
              </a:ext>
            </a:extLst>
          </p:cNvPr>
          <p:cNvSpPr/>
          <p:nvPr/>
        </p:nvSpPr>
        <p:spPr>
          <a:xfrm>
            <a:off x="7445569" y="5673450"/>
            <a:ext cx="1381706" cy="427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Block Storage Volume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9C2667FA-32E5-874A-946F-2D36A2C5DDB7}"/>
              </a:ext>
            </a:extLst>
          </p:cNvPr>
          <p:cNvSpPr txBox="1">
            <a:spLocks/>
          </p:cNvSpPr>
          <p:nvPr/>
        </p:nvSpPr>
        <p:spPr>
          <a:xfrm>
            <a:off x="838200" y="88801"/>
            <a:ext cx="10690654" cy="935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HPC Cluster Architecture Overview</a:t>
            </a:r>
            <a:endParaRPr lang="en-US" dirty="0"/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0D72BEED-5688-7747-B0A6-04530565C743}"/>
              </a:ext>
            </a:extLst>
          </p:cNvPr>
          <p:cNvSpPr/>
          <p:nvPr/>
        </p:nvSpPr>
        <p:spPr>
          <a:xfrm>
            <a:off x="6442364" y="3218548"/>
            <a:ext cx="914400" cy="26529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813C-285C-4A4D-8BF1-310A0C712CC9}"/>
              </a:ext>
            </a:extLst>
          </p:cNvPr>
          <p:cNvSpPr txBox="1"/>
          <p:nvPr/>
        </p:nvSpPr>
        <p:spPr>
          <a:xfrm>
            <a:off x="6156628" y="3080395"/>
            <a:ext cx="240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Login node</a:t>
            </a:r>
          </a:p>
          <a:p>
            <a:r>
              <a:rPr lang="en-US" sz="1200" dirty="0" err="1"/>
              <a:t>Jumpbox</a:t>
            </a:r>
            <a:r>
              <a:rPr lang="en-US" sz="1200" dirty="0"/>
              <a:t>/ bastion host</a:t>
            </a:r>
          </a:p>
        </p:txBody>
      </p:sp>
    </p:spTree>
    <p:extLst>
      <p:ext uri="{BB962C8B-B14F-4D97-AF65-F5344CB8AC3E}">
        <p14:creationId xmlns:p14="http://schemas.microsoft.com/office/powerpoint/2010/main" val="344444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C2C50-E80A-5147-A5F6-7E138E19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" y="488372"/>
            <a:ext cx="11625619" cy="5372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D56161B-B8CD-2443-BF57-0566B9581FA6}"/>
              </a:ext>
            </a:extLst>
          </p:cNvPr>
          <p:cNvSpPr/>
          <p:nvPr/>
        </p:nvSpPr>
        <p:spPr>
          <a:xfrm>
            <a:off x="5195454" y="4485327"/>
            <a:ext cx="3491346" cy="221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3281622-FFE8-F944-8988-F4DC2EFB484A}"/>
              </a:ext>
            </a:extLst>
          </p:cNvPr>
          <p:cNvSpPr/>
          <p:nvPr/>
        </p:nvSpPr>
        <p:spPr>
          <a:xfrm>
            <a:off x="1478147" y="106506"/>
            <a:ext cx="1826162" cy="794905"/>
          </a:xfrm>
          <a:prstGeom prst="wedgeRectCallout">
            <a:avLst>
              <a:gd name="adj1" fmla="val -26523"/>
              <a:gd name="adj2" fmla="val 86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Schematics Workspace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8B91B7-D5E5-1F4F-B587-30F4C8E3F933}"/>
              </a:ext>
            </a:extLst>
          </p:cNvPr>
          <p:cNvSpPr/>
          <p:nvPr/>
        </p:nvSpPr>
        <p:spPr>
          <a:xfrm>
            <a:off x="80977" y="1528988"/>
            <a:ext cx="2119745" cy="258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D47F2-5B9F-514A-8042-B98E4CB5867B}"/>
              </a:ext>
            </a:extLst>
          </p:cNvPr>
          <p:cNvSpPr txBox="1"/>
          <p:nvPr/>
        </p:nvSpPr>
        <p:spPr>
          <a:xfrm>
            <a:off x="80977" y="1277957"/>
            <a:ext cx="4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9A97D-D7D0-3A44-A290-DD5A6F990D50}"/>
              </a:ext>
            </a:extLst>
          </p:cNvPr>
          <p:cNvSpPr txBox="1"/>
          <p:nvPr/>
        </p:nvSpPr>
        <p:spPr>
          <a:xfrm>
            <a:off x="5117105" y="4226872"/>
            <a:ext cx="4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F41E1B-29F5-0A46-9334-B522DF4438C9}"/>
              </a:ext>
            </a:extLst>
          </p:cNvPr>
          <p:cNvSpPr/>
          <p:nvPr/>
        </p:nvSpPr>
        <p:spPr>
          <a:xfrm>
            <a:off x="80977" y="1797316"/>
            <a:ext cx="2119745" cy="477549"/>
          </a:xfrm>
          <a:prstGeom prst="ellipse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6EDB-7187-CC4F-BA22-2C1252416A82}"/>
              </a:ext>
            </a:extLst>
          </p:cNvPr>
          <p:cNvSpPr/>
          <p:nvPr/>
        </p:nvSpPr>
        <p:spPr>
          <a:xfrm>
            <a:off x="9206345" y="901412"/>
            <a:ext cx="2723887" cy="1644362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E8D26E-038D-C346-858D-A2477D38A1E0}"/>
              </a:ext>
            </a:extLst>
          </p:cNvPr>
          <p:cNvCxnSpPr/>
          <p:nvPr/>
        </p:nvCxnSpPr>
        <p:spPr>
          <a:xfrm>
            <a:off x="6380018" y="4596204"/>
            <a:ext cx="0" cy="1440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BFEF52-03DE-2042-ACFB-BF357CBBBBA0}"/>
              </a:ext>
            </a:extLst>
          </p:cNvPr>
          <p:cNvSpPr txBox="1"/>
          <p:nvPr/>
        </p:nvSpPr>
        <p:spPr>
          <a:xfrm>
            <a:off x="5195454" y="6000296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Login node/</a:t>
            </a:r>
            <a:r>
              <a:rPr lang="en-US" dirty="0" err="1">
                <a:solidFill>
                  <a:srgbClr val="FF0000"/>
                </a:solidFill>
              </a:rPr>
              <a:t>Jumpbox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D55901-F569-0C47-95F1-AE462E610BD6}"/>
              </a:ext>
            </a:extLst>
          </p:cNvPr>
          <p:cNvCxnSpPr>
            <a:cxnSpLocks/>
          </p:cNvCxnSpPr>
          <p:nvPr/>
        </p:nvCxnSpPr>
        <p:spPr>
          <a:xfrm>
            <a:off x="7665027" y="4596204"/>
            <a:ext cx="481446" cy="1440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A6A023-52BB-B24B-89AA-732BAEA92E14}"/>
              </a:ext>
            </a:extLst>
          </p:cNvPr>
          <p:cNvSpPr txBox="1"/>
          <p:nvPr/>
        </p:nvSpPr>
        <p:spPr>
          <a:xfrm>
            <a:off x="7592290" y="5976050"/>
            <a:ext cx="17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LSF Mgmt. Node</a:t>
            </a:r>
          </a:p>
        </p:txBody>
      </p:sp>
    </p:spTree>
    <p:extLst>
      <p:ext uri="{BB962C8B-B14F-4D97-AF65-F5344CB8AC3E}">
        <p14:creationId xmlns:p14="http://schemas.microsoft.com/office/powerpoint/2010/main" val="211820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95" y="2532063"/>
            <a:ext cx="10515600" cy="150018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Auto-scaling in Your Cluster</a:t>
            </a:r>
          </a:p>
        </p:txBody>
      </p:sp>
    </p:spTree>
    <p:extLst>
      <p:ext uri="{BB962C8B-B14F-4D97-AF65-F5344CB8AC3E}">
        <p14:creationId xmlns:p14="http://schemas.microsoft.com/office/powerpoint/2010/main" val="143815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BFBCF-5629-2F4A-9135-8F17C2938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2" y="188191"/>
            <a:ext cx="10782300" cy="1685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5BD79-4734-B641-88F6-A00785EF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" y="1798204"/>
            <a:ext cx="10782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B671-4B7B-BB4E-8EEA-8D1AC77D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565294"/>
          </a:xfrm>
        </p:spPr>
        <p:txBody>
          <a:bodyPr>
            <a:normAutofit fontScale="90000"/>
          </a:bodyPr>
          <a:lstStyle/>
          <a:p>
            <a:r>
              <a:rPr lang="en-US" dirty="0"/>
              <a:t>LSF Cheat Sheet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D8CD933-77BA-FD44-B953-CCC1428C7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2987"/>
              </p:ext>
            </p:extLst>
          </p:nvPr>
        </p:nvGraphicFramePr>
        <p:xfrm>
          <a:off x="838200" y="775133"/>
          <a:ext cx="10893136" cy="5449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9527">
                  <a:extLst>
                    <a:ext uri="{9D8B030D-6E8A-4147-A177-3AD203B41FA5}">
                      <a16:colId xmlns:a16="http://schemas.microsoft.com/office/drawing/2014/main" val="9731093"/>
                    </a:ext>
                  </a:extLst>
                </a:gridCol>
                <a:gridCol w="6754091">
                  <a:extLst>
                    <a:ext uri="{9D8B030D-6E8A-4147-A177-3AD203B41FA5}">
                      <a16:colId xmlns:a16="http://schemas.microsoft.com/office/drawing/2014/main" val="3457363467"/>
                    </a:ext>
                  </a:extLst>
                </a:gridCol>
                <a:gridCol w="2379518">
                  <a:extLst>
                    <a:ext uri="{9D8B030D-6E8A-4147-A177-3AD203B41FA5}">
                      <a16:colId xmlns:a16="http://schemas.microsoft.com/office/drawing/2014/main" val="516235572"/>
                    </a:ext>
                  </a:extLst>
                </a:gridCol>
              </a:tblGrid>
              <a:tr h="744896">
                <a:tc>
                  <a:txBody>
                    <a:bodyPr/>
                    <a:lstStyle/>
                    <a:p>
                      <a:r>
                        <a:rPr lang="en-US" dirty="0" err="1"/>
                        <a:t>bhosts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displays hosts and their static and dynamic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e.g.: </a:t>
                      </a:r>
                      <a:r>
                        <a:rPr lang="en-US" dirty="0" err="1"/>
                        <a:t>bhosts</a:t>
                      </a:r>
                      <a:r>
                        <a:rPr lang="en-US" dirty="0"/>
                        <a:t> -w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2595"/>
                  </a:ext>
                </a:extLst>
              </a:tr>
              <a:tr h="718979">
                <a:tc>
                  <a:txBody>
                    <a:bodyPr/>
                    <a:lstStyle/>
                    <a:p>
                      <a:r>
                        <a:rPr lang="en-US" dirty="0" err="1"/>
                        <a:t>bsub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this command to submit your jobs(s) to the LSF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e.g.: </a:t>
                      </a:r>
                      <a:r>
                        <a:rPr lang="en-US" dirty="0" err="1"/>
                        <a:t>bsub</a:t>
                      </a:r>
                      <a:r>
                        <a:rPr lang="en-US" dirty="0"/>
                        <a:t> sleep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571493"/>
                  </a:ext>
                </a:extLst>
              </a:tr>
              <a:tr h="711633">
                <a:tc>
                  <a:txBody>
                    <a:bodyPr/>
                    <a:lstStyle/>
                    <a:p>
                      <a:r>
                        <a:rPr lang="en-US" dirty="0" err="1"/>
                        <a:t>bjobs</a:t>
                      </a:r>
                      <a:r>
                        <a:rPr lang="en-US" dirty="0"/>
                        <a:t> –</a:t>
                      </a:r>
                      <a:r>
                        <a:rPr lang="en-US" dirty="0" err="1"/>
                        <a:t>uall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a list of all the jobs currently in the LSF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96440"/>
                  </a:ext>
                </a:extLst>
              </a:tr>
              <a:tr h="498143">
                <a:tc>
                  <a:txBody>
                    <a:bodyPr/>
                    <a:lstStyle/>
                    <a:p>
                      <a:r>
                        <a:rPr lang="en-US" dirty="0" err="1"/>
                        <a:t>bjobs</a:t>
                      </a:r>
                      <a:r>
                        <a:rPr lang="en-US" dirty="0"/>
                        <a:t> –l &lt;</a:t>
                      </a:r>
                      <a:r>
                        <a:rPr lang="en-US" dirty="0" err="1"/>
                        <a:t>jobid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look at a particular </a:t>
                      </a:r>
                      <a:r>
                        <a:rPr lang="en-US" dirty="0" err="1"/>
                        <a:t>jobid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523693"/>
                  </a:ext>
                </a:extLst>
              </a:tr>
              <a:tr h="925124">
                <a:tc>
                  <a:txBody>
                    <a:bodyPr/>
                    <a:lstStyle/>
                    <a:p>
                      <a:r>
                        <a:rPr lang="en-US" dirty="0" err="1"/>
                        <a:t>bpeek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jobid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command replies back with the </a:t>
                      </a:r>
                      <a:r>
                        <a:rPr lang="en-US" dirty="0" err="1"/>
                        <a:t>stdout</a:t>
                      </a:r>
                      <a:r>
                        <a:rPr lang="en-US" dirty="0"/>
                        <a:t> (standard output) of your job.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24151"/>
                  </a:ext>
                </a:extLst>
              </a:tr>
              <a:tr h="1352104">
                <a:tc>
                  <a:txBody>
                    <a:bodyPr/>
                    <a:lstStyle/>
                    <a:p>
                      <a:r>
                        <a:rPr lang="en-US" dirty="0" err="1"/>
                        <a:t>bkill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jobid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 command is used to kill a running, pending, or suspended job. You can only kill your own jobs.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48534"/>
                  </a:ext>
                </a:extLst>
              </a:tr>
              <a:tr h="498143">
                <a:tc>
                  <a:txBody>
                    <a:bodyPr/>
                    <a:lstStyle/>
                    <a:p>
                      <a:r>
                        <a:rPr lang="en-US" dirty="0" err="1"/>
                        <a:t>bjobs</a:t>
                      </a:r>
                      <a:r>
                        <a:rPr lang="en-US" dirty="0"/>
                        <a:t> –p &lt;</a:t>
                      </a:r>
                      <a:r>
                        <a:rPr lang="en-US" dirty="0" err="1"/>
                        <a:t>jobid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why job is 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57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46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B671-4B7B-BB4E-8EEA-8D1AC77D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4"/>
            <a:ext cx="10515600" cy="565294"/>
          </a:xfrm>
        </p:spPr>
        <p:txBody>
          <a:bodyPr>
            <a:normAutofit fontScale="90000"/>
          </a:bodyPr>
          <a:lstStyle/>
          <a:p>
            <a:r>
              <a:rPr lang="en-US" dirty="0"/>
              <a:t>LSF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05830-D2DE-584D-BB51-42710BC8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8"/>
            <a:ext cx="9448800" cy="294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663EE-238D-AC44-B69E-0A1A76C3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9334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3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495" y="2521672"/>
            <a:ext cx="10515600" cy="150018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NFS with Block Volume in Your Cluster</a:t>
            </a:r>
          </a:p>
        </p:txBody>
      </p:sp>
    </p:spTree>
    <p:extLst>
      <p:ext uri="{BB962C8B-B14F-4D97-AF65-F5344CB8AC3E}">
        <p14:creationId xmlns:p14="http://schemas.microsoft.com/office/powerpoint/2010/main" val="17086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DFEC2-4E64-FF41-911C-65EECBC3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2" y="167409"/>
            <a:ext cx="7236246" cy="1131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4E03C-D32D-6546-883F-CDEF3558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2" y="1298864"/>
            <a:ext cx="7236246" cy="3016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DF06A-5A58-AB4D-A8B9-6CCB7501C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22" y="4571423"/>
            <a:ext cx="71628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FA158-EAEE-1A4E-A8CD-009AC44A9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22" y="4969163"/>
            <a:ext cx="7175500" cy="5588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8222D26-BE56-E14C-BD2C-F22E255C6957}"/>
              </a:ext>
            </a:extLst>
          </p:cNvPr>
          <p:cNvSpPr/>
          <p:nvPr/>
        </p:nvSpPr>
        <p:spPr>
          <a:xfrm>
            <a:off x="4956464" y="3580955"/>
            <a:ext cx="2826328" cy="862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8DFF-57D7-A640-A513-B06366B6088F}"/>
              </a:ext>
            </a:extLst>
          </p:cNvPr>
          <p:cNvSpPr txBox="1"/>
          <p:nvPr/>
        </p:nvSpPr>
        <p:spPr>
          <a:xfrm>
            <a:off x="7949046" y="3648093"/>
            <a:ext cx="187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to custom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730EB6-173E-C448-A1E3-BB8D53C7A943}"/>
              </a:ext>
            </a:extLst>
          </p:cNvPr>
          <p:cNvSpPr/>
          <p:nvPr/>
        </p:nvSpPr>
        <p:spPr>
          <a:xfrm>
            <a:off x="4637939" y="1426887"/>
            <a:ext cx="2988987" cy="1718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E7C39-A729-8B46-8F34-A26A8B627610}"/>
              </a:ext>
            </a:extLst>
          </p:cNvPr>
          <p:cNvSpPr txBox="1"/>
          <p:nvPr/>
        </p:nvSpPr>
        <p:spPr>
          <a:xfrm>
            <a:off x="7787301" y="1426887"/>
            <a:ext cx="4464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we specify 1000 (1TB) for capacity, the valid</a:t>
            </a:r>
          </a:p>
          <a:p>
            <a:r>
              <a:rPr lang="en-US" dirty="0">
                <a:solidFill>
                  <a:srgbClr val="FF0000"/>
                </a:solidFill>
              </a:rPr>
              <a:t>IOPS value can be up to 20000.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546BC-BF3C-614B-9A28-FA235E185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22" y="5531114"/>
            <a:ext cx="7175500" cy="5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7AC2D-66A3-3249-A31E-41E475F5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1" y="454359"/>
            <a:ext cx="11915358" cy="5275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D753A-7097-8142-BCD9-C5BF044A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126" y="307353"/>
            <a:ext cx="2826894" cy="6698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EB6AF-E45B-7844-B366-88E7218D7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279" y="5271914"/>
            <a:ext cx="2946400" cy="1422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5AD2A3-22E1-7A44-8535-2056BF1E4A6F}"/>
              </a:ext>
            </a:extLst>
          </p:cNvPr>
          <p:cNvSpPr/>
          <p:nvPr/>
        </p:nvSpPr>
        <p:spPr>
          <a:xfrm>
            <a:off x="112150" y="4854835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DC369-4D4C-9B46-8FAE-9FE8B53265D7}"/>
              </a:ext>
            </a:extLst>
          </p:cNvPr>
          <p:cNvSpPr txBox="1"/>
          <p:nvPr/>
        </p:nvSpPr>
        <p:spPr>
          <a:xfrm>
            <a:off x="0" y="4684777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57F8E5-3959-2641-84CE-61DB8DE7D95F}"/>
              </a:ext>
            </a:extLst>
          </p:cNvPr>
          <p:cNvSpPr/>
          <p:nvPr/>
        </p:nvSpPr>
        <p:spPr>
          <a:xfrm>
            <a:off x="2411446" y="3214496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E18E3-CF48-DA43-9C9C-E9A01A260656}"/>
              </a:ext>
            </a:extLst>
          </p:cNvPr>
          <p:cNvSpPr txBox="1"/>
          <p:nvPr/>
        </p:nvSpPr>
        <p:spPr>
          <a:xfrm>
            <a:off x="2299296" y="3044438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3320DC-FA5A-8B43-95C9-58A532D1AC9B}"/>
              </a:ext>
            </a:extLst>
          </p:cNvPr>
          <p:cNvSpPr/>
          <p:nvPr/>
        </p:nvSpPr>
        <p:spPr>
          <a:xfrm>
            <a:off x="10257048" y="1815073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D547B-758E-FE44-B43F-5C4812E70631}"/>
              </a:ext>
            </a:extLst>
          </p:cNvPr>
          <p:cNvSpPr txBox="1"/>
          <p:nvPr/>
        </p:nvSpPr>
        <p:spPr>
          <a:xfrm>
            <a:off x="10144898" y="1645015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AAF207-0FE5-7349-A169-7CBADF2C8796}"/>
              </a:ext>
            </a:extLst>
          </p:cNvPr>
          <p:cNvSpPr/>
          <p:nvPr/>
        </p:nvSpPr>
        <p:spPr>
          <a:xfrm>
            <a:off x="7243685" y="6351373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11661-3CC0-084C-BA29-393D98C21BCC}"/>
              </a:ext>
            </a:extLst>
          </p:cNvPr>
          <p:cNvSpPr txBox="1"/>
          <p:nvPr/>
        </p:nvSpPr>
        <p:spPr>
          <a:xfrm>
            <a:off x="7131535" y="6181315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DD288C-194F-B346-A0EF-B59F2A850FB6}"/>
              </a:ext>
            </a:extLst>
          </p:cNvPr>
          <p:cNvSpPr/>
          <p:nvPr/>
        </p:nvSpPr>
        <p:spPr>
          <a:xfrm>
            <a:off x="6280385" y="1596538"/>
            <a:ext cx="2700957" cy="7221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4349EA-1593-3A4C-8BDC-412D2BA02AC2}"/>
              </a:ext>
            </a:extLst>
          </p:cNvPr>
          <p:cNvSpPr/>
          <p:nvPr/>
        </p:nvSpPr>
        <p:spPr>
          <a:xfrm>
            <a:off x="6242931" y="3592462"/>
            <a:ext cx="2700957" cy="7221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06574AAF-A902-4247-8485-CD1B1C228F68}"/>
              </a:ext>
            </a:extLst>
          </p:cNvPr>
          <p:cNvSpPr txBox="1"/>
          <p:nvPr/>
        </p:nvSpPr>
        <p:spPr>
          <a:xfrm>
            <a:off x="9219429" y="2344193"/>
            <a:ext cx="2946400" cy="147732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SSH Key is tied to the region and the resource group.</a:t>
            </a:r>
          </a:p>
          <a:p>
            <a:r>
              <a:rPr lang="en-US" dirty="0">
                <a:solidFill>
                  <a:schemeClr val="accent2"/>
                </a:solidFill>
              </a:rPr>
              <a:t>Your HPC cluster created later have to match what you specify here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081D95-E562-CE4C-A61C-926B153FEC52}"/>
              </a:ext>
            </a:extLst>
          </p:cNvPr>
          <p:cNvSpPr/>
          <p:nvPr/>
        </p:nvSpPr>
        <p:spPr>
          <a:xfrm>
            <a:off x="6242930" y="1311084"/>
            <a:ext cx="2700957" cy="35146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A4411-2FB1-114C-8808-5A8F6CE410A1}"/>
              </a:ext>
            </a:extLst>
          </p:cNvPr>
          <p:cNvSpPr txBox="1"/>
          <p:nvPr/>
        </p:nvSpPr>
        <p:spPr>
          <a:xfrm>
            <a:off x="10612596" y="4820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B023652-7288-E845-801B-9EB47AAE6050}"/>
              </a:ext>
            </a:extLst>
          </p:cNvPr>
          <p:cNvSpPr/>
          <p:nvPr/>
        </p:nvSpPr>
        <p:spPr>
          <a:xfrm rot="10800000" flipH="1">
            <a:off x="8953289" y="1485901"/>
            <a:ext cx="315401" cy="2540355"/>
          </a:xfrm>
          <a:prstGeom prst="rightBrac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7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D14C90-F2AD-F143-AFEB-A091E3A7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045"/>
            <a:ext cx="10668000" cy="47929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to generate SSH keys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18CC4-2E8D-5648-A186-C4C151E05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681036"/>
            <a:ext cx="5334000" cy="549592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[root@hf-ocp-login1 ~]# </a:t>
            </a:r>
            <a:r>
              <a:rPr lang="en-US" dirty="0" err="1"/>
              <a:t>uname</a:t>
            </a:r>
            <a:r>
              <a:rPr lang="en-US" dirty="0"/>
              <a:t> -o</a:t>
            </a:r>
          </a:p>
          <a:p>
            <a:pPr marL="0" indent="0">
              <a:buNone/>
            </a:pPr>
            <a:r>
              <a:rPr lang="en-US" dirty="0"/>
              <a:t>GNU/Linux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[root@hf-ocp-login1 ~]# </a:t>
            </a:r>
            <a:r>
              <a:rPr lang="en-US" dirty="0" err="1"/>
              <a:t>ssh</a:t>
            </a:r>
            <a:r>
              <a:rPr lang="en-US" dirty="0"/>
              <a:t>-keygen</a:t>
            </a:r>
          </a:p>
          <a:p>
            <a:pPr marL="0" indent="0">
              <a:buNone/>
            </a:pPr>
            <a:r>
              <a:rPr lang="en-US" dirty="0"/>
              <a:t>Generating public/private </a:t>
            </a:r>
            <a:r>
              <a:rPr lang="en-US" dirty="0" err="1"/>
              <a:t>rsa</a:t>
            </a:r>
            <a:r>
              <a:rPr lang="en-US" dirty="0"/>
              <a:t> key pair.</a:t>
            </a:r>
          </a:p>
          <a:p>
            <a:pPr marL="0" indent="0">
              <a:buNone/>
            </a:pPr>
            <a:r>
              <a:rPr lang="en-US" dirty="0"/>
              <a:t>Enter file in which to save the key (/root/.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): </a:t>
            </a:r>
          </a:p>
          <a:p>
            <a:pPr marL="0" indent="0">
              <a:buNone/>
            </a:pPr>
            <a:r>
              <a:rPr lang="en-US" dirty="0"/>
              <a:t>Enter passphrase (empty for no passphrase): </a:t>
            </a:r>
          </a:p>
          <a:p>
            <a:pPr marL="0" indent="0">
              <a:buNone/>
            </a:pPr>
            <a:r>
              <a:rPr lang="en-US" dirty="0"/>
              <a:t>Enter same passphrase again: </a:t>
            </a:r>
          </a:p>
          <a:p>
            <a:pPr marL="0" indent="0">
              <a:buNone/>
            </a:pPr>
            <a:r>
              <a:rPr lang="en-US" dirty="0"/>
              <a:t>Your identification has been saved in </a:t>
            </a:r>
            <a:r>
              <a:rPr lang="en-US" dirty="0">
                <a:solidFill>
                  <a:srgbClr val="FF0000"/>
                </a:solidFill>
              </a:rPr>
              <a:t>/root/.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Your public key has been saved in </a:t>
            </a:r>
            <a:r>
              <a:rPr lang="en-US" dirty="0">
                <a:solidFill>
                  <a:srgbClr val="FF0000"/>
                </a:solidFill>
              </a:rPr>
              <a:t>/root/.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id_rsa.pub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[root@hf-ocp-login1 ~]# ls -l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-------. 1 root root 2602 Dec  3 19:34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-------. 1 root root  572 Dec  3 19:34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id_rsa.pub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[root@hf-ocp-login1 ~]# </a:t>
            </a:r>
            <a:r>
              <a:rPr lang="en-US" dirty="0" err="1"/>
              <a:t>chmod</a:t>
            </a:r>
            <a:r>
              <a:rPr lang="en-US" dirty="0"/>
              <a:t> 400 .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-r--------. 1 root root 2602 Dec  3 19:34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ED7FB5-2756-BB4A-9EBE-2F3B71C44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681036"/>
            <a:ext cx="5334000" cy="549592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[root@hf-ocp-login1 ~]# cat 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id_rsa.pub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000" dirty="0" err="1"/>
              <a:t>ssh-rsa</a:t>
            </a:r>
            <a:r>
              <a:rPr lang="en-US" sz="2000" dirty="0"/>
              <a:t> AAAAB3NzaC1yc2EAAAADAQABAAABgQCvhfJLh5IKuf9Xr2PX9cV17QGtfOrO3F5wAX0BLDq6G1FHkPniTsSc22nWa8Hh4I/uvjXTMGX2h7aOLml8eVHnmgtjuiHNFihjSMimT5Ei5TmQfMGsg2951ncHB/</a:t>
            </a:r>
            <a:r>
              <a:rPr lang="en-US" sz="2000" dirty="0" err="1"/>
              <a:t>XIYCnp</a:t>
            </a:r>
            <a:r>
              <a:rPr lang="en-US" sz="2000" dirty="0"/>
              <a:t>+//hITj9wyzBI64g2QUBPw3LRocPxzZvn0oDYJRH0lMYkjV9M3wqGK10G/</a:t>
            </a:r>
            <a:r>
              <a:rPr lang="en-US" sz="2000" dirty="0" err="1"/>
              <a:t>dP</a:t>
            </a:r>
            <a:r>
              <a:rPr lang="en-US" sz="2000" dirty="0"/>
              <a:t>/B1PDNCkdtLJtVQ/h6uqQm/6RJ8Muhnhe5eFj3EdOjrhhsSQzqmitjf2gge/DsMk9C44CO9GlhmudqWQCq7VgXiyIXrGnh8XeobVMfdqSQyHiP4SRsTcnPCzjmhCVQ+lNICxYRoMtqhtDrox7eXiv5DhVoWDjaqwtViVclmakX42MzV1oWXwm6tNHGDaPzV3TJmiOvchnz884P/1fuNl5mJXPVTgr8M6nC5YH9NFzaoo64GeYt7wrluC6atsdo0U97amtIcEa8xx2iXqT8GqxW/Bg9g2BngQcCxt8SVcONmOa4VtKx5//zEVTwB4rYER2Vs= root@hf-ocp-login1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[root@hf-ocp-login1 ~]# </a:t>
            </a:r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/root/.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–j </a:t>
            </a:r>
            <a:r>
              <a:rPr lang="en-US" dirty="0" err="1"/>
              <a:t>jumphost-ip</a:t>
            </a:r>
            <a:r>
              <a:rPr lang="en-US" dirty="0"/>
              <a:t> </a:t>
            </a:r>
            <a:r>
              <a:rPr lang="en-US" dirty="0" err="1"/>
              <a:t>root@lsf-master-ip</a:t>
            </a:r>
            <a:endParaRPr lang="en-US" dirty="0"/>
          </a:p>
          <a:p>
            <a:endParaRPr lang="en-US" dirty="0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0068DC5F-54BE-2A4C-83BF-06782989CEBD}"/>
              </a:ext>
            </a:extLst>
          </p:cNvPr>
          <p:cNvSpPr/>
          <p:nvPr/>
        </p:nvSpPr>
        <p:spPr>
          <a:xfrm>
            <a:off x="5919537" y="986589"/>
            <a:ext cx="5510463" cy="1772653"/>
          </a:xfrm>
          <a:prstGeom prst="round2Diag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DB7B7-9989-CF45-B8C2-987A4C4BB672}"/>
              </a:ext>
            </a:extLst>
          </p:cNvPr>
          <p:cNvSpPr txBox="1"/>
          <p:nvPr/>
        </p:nvSpPr>
        <p:spPr>
          <a:xfrm>
            <a:off x="10468356" y="383368"/>
            <a:ext cx="134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Paste to SSH</a:t>
            </a:r>
          </a:p>
          <a:p>
            <a:r>
              <a:rPr lang="en-US" dirty="0">
                <a:solidFill>
                  <a:srgbClr val="FF0000"/>
                </a:solidFill>
              </a:rPr>
              <a:t>public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A7DF3-B3CA-2A48-82E0-19CB1E1F873A}"/>
              </a:ext>
            </a:extLst>
          </p:cNvPr>
          <p:cNvSpPr txBox="1"/>
          <p:nvPr/>
        </p:nvSpPr>
        <p:spPr>
          <a:xfrm>
            <a:off x="5919537" y="2967334"/>
            <a:ext cx="619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Later on, when you need to log in to the cluster, you need to specify the path to the private key, if it’s not in ~/.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89306ED5-4324-B045-A5BB-6BE35196F4DA}"/>
              </a:ext>
            </a:extLst>
          </p:cNvPr>
          <p:cNvSpPr/>
          <p:nvPr/>
        </p:nvSpPr>
        <p:spPr>
          <a:xfrm>
            <a:off x="8281555" y="3763360"/>
            <a:ext cx="1537854" cy="413785"/>
          </a:xfrm>
          <a:prstGeom prst="round2DiagRect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886" y="2303463"/>
            <a:ext cx="10515600" cy="150018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Create Your IBM Cloud API Keys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cloud.ibm.com</a:t>
            </a:r>
            <a:r>
              <a:rPr lang="en-US" dirty="0">
                <a:solidFill>
                  <a:schemeClr val="tx1"/>
                </a:solidFill>
              </a:rPr>
              <a:t>/docs/</a:t>
            </a:r>
            <a:r>
              <a:rPr lang="en-US" dirty="0" err="1">
                <a:solidFill>
                  <a:schemeClr val="tx1"/>
                </a:solidFill>
              </a:rPr>
              <a:t>account?topic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account-userapikey&amp;interface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ui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7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4D7EDF-5007-0D42-B9FA-B222E5E1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1" y="220839"/>
            <a:ext cx="11445766" cy="517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302CA-B0EC-8E44-BDAA-F8E1F0F9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422" y="4966783"/>
            <a:ext cx="4131104" cy="1680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FB8B8-E901-9940-94B0-83B966B9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1" y="4931724"/>
            <a:ext cx="3406690" cy="16010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84FC6F-FA00-334A-B859-00A968BCCD63}"/>
              </a:ext>
            </a:extLst>
          </p:cNvPr>
          <p:cNvSpPr/>
          <p:nvPr/>
        </p:nvSpPr>
        <p:spPr>
          <a:xfrm>
            <a:off x="6993924" y="2518839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C82E4-EFBD-3D4B-BB46-888D891A8005}"/>
              </a:ext>
            </a:extLst>
          </p:cNvPr>
          <p:cNvSpPr txBox="1"/>
          <p:nvPr/>
        </p:nvSpPr>
        <p:spPr>
          <a:xfrm>
            <a:off x="6993924" y="2409568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DA5BBC-5C43-2746-ABB1-953B1F4C703D}"/>
              </a:ext>
            </a:extLst>
          </p:cNvPr>
          <p:cNvSpPr/>
          <p:nvPr/>
        </p:nvSpPr>
        <p:spPr>
          <a:xfrm>
            <a:off x="9019071" y="3886956"/>
            <a:ext cx="2700957" cy="722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5DA84-22E8-5543-965B-43E1F9DFF4D6}"/>
              </a:ext>
            </a:extLst>
          </p:cNvPr>
          <p:cNvSpPr txBox="1"/>
          <p:nvPr/>
        </p:nvSpPr>
        <p:spPr>
          <a:xfrm>
            <a:off x="9019072" y="3788076"/>
            <a:ext cx="6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DE1087-49CE-0749-82DF-B28BE047A05E}"/>
              </a:ext>
            </a:extLst>
          </p:cNvPr>
          <p:cNvSpPr/>
          <p:nvPr/>
        </p:nvSpPr>
        <p:spPr>
          <a:xfrm>
            <a:off x="112150" y="2272273"/>
            <a:ext cx="2187146" cy="506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41229-685F-A543-9672-07B487DD6287}"/>
              </a:ext>
            </a:extLst>
          </p:cNvPr>
          <p:cNvSpPr txBox="1"/>
          <p:nvPr/>
        </p:nvSpPr>
        <p:spPr>
          <a:xfrm>
            <a:off x="0" y="2102215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9386BC-F544-9A41-BA47-202D64FFBDC6}"/>
              </a:ext>
            </a:extLst>
          </p:cNvPr>
          <p:cNvSpPr/>
          <p:nvPr/>
        </p:nvSpPr>
        <p:spPr>
          <a:xfrm>
            <a:off x="9293816" y="5959568"/>
            <a:ext cx="2700957" cy="72211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CB04F1-FA71-D140-BFC6-BDB9A4E618A6}"/>
              </a:ext>
            </a:extLst>
          </p:cNvPr>
          <p:cNvSpPr/>
          <p:nvPr/>
        </p:nvSpPr>
        <p:spPr>
          <a:xfrm>
            <a:off x="8175223" y="183893"/>
            <a:ext cx="1350478" cy="39756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98B032-3E27-3240-9296-CB3103960613}"/>
              </a:ext>
            </a:extLst>
          </p:cNvPr>
          <p:cNvSpPr txBox="1"/>
          <p:nvPr/>
        </p:nvSpPr>
        <p:spPr>
          <a:xfrm>
            <a:off x="0" y="4840725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C58B7-B90B-E442-A2F2-7A02BC1B2D5B}"/>
              </a:ext>
            </a:extLst>
          </p:cNvPr>
          <p:cNvSpPr txBox="1"/>
          <p:nvPr/>
        </p:nvSpPr>
        <p:spPr>
          <a:xfrm>
            <a:off x="7445384" y="4840725"/>
            <a:ext cx="4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152172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049D-14E9-E548-B07E-F835861AA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886" y="2303463"/>
            <a:ext cx="10515600" cy="150018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Use HPC Cluster Offering to Create Your First HPC Cluster on IBM Cloud</a:t>
            </a:r>
          </a:p>
          <a:p>
            <a:r>
              <a:rPr lang="en-US" dirty="0">
                <a:solidFill>
                  <a:schemeClr val="tx1"/>
                </a:solidFill>
                <a:hlinkClick r:id="rId2"/>
              </a:rPr>
              <a:t>https://cloud.ibm.com/docs/ibm-spectrum-lsf?topic=ibm-spectrum-lsf-getting-started-tutorial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cloud.ibm.com</a:t>
            </a:r>
            <a:r>
              <a:rPr lang="en-US" dirty="0">
                <a:solidFill>
                  <a:schemeClr val="tx1"/>
                </a:solidFill>
              </a:rPr>
              <a:t>/docs/</a:t>
            </a:r>
            <a:r>
              <a:rPr lang="en-US" dirty="0" err="1">
                <a:solidFill>
                  <a:schemeClr val="tx1"/>
                </a:solidFill>
              </a:rPr>
              <a:t>ibm-spectrum-lsf?topic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ibm</a:t>
            </a:r>
            <a:r>
              <a:rPr lang="en-US" dirty="0">
                <a:solidFill>
                  <a:schemeClr val="tx1"/>
                </a:solidFill>
              </a:rPr>
              <a:t>-spectrum-</a:t>
            </a:r>
            <a:r>
              <a:rPr lang="en-US" dirty="0" err="1">
                <a:solidFill>
                  <a:schemeClr val="tx1"/>
                </a:solidFill>
              </a:rPr>
              <a:t>lsf</a:t>
            </a:r>
            <a:r>
              <a:rPr lang="en-US" dirty="0">
                <a:solidFill>
                  <a:schemeClr val="tx1"/>
                </a:solidFill>
              </a:rPr>
              <a:t>-using-</a:t>
            </a:r>
            <a:r>
              <a:rPr lang="en-US" dirty="0" err="1">
                <a:solidFill>
                  <a:schemeClr val="tx1"/>
                </a:solidFill>
              </a:rPr>
              <a:t>hpc</a:t>
            </a:r>
            <a:r>
              <a:rPr lang="en-US" dirty="0">
                <a:solidFill>
                  <a:schemeClr val="tx1"/>
                </a:solidFill>
              </a:rPr>
              <a:t>-cluster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6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C1190476-ADF0-8248-B754-819C5058F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599" y="1044998"/>
            <a:ext cx="9679027" cy="5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BD6B3-E2A6-B142-AE0F-F939DDAD7D8A}"/>
              </a:ext>
            </a:extLst>
          </p:cNvPr>
          <p:cNvSpPr txBox="1"/>
          <p:nvPr/>
        </p:nvSpPr>
        <p:spPr>
          <a:xfrm>
            <a:off x="7018422" y="4574775"/>
            <a:ext cx="823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/data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8307C-3782-AD43-988D-ABB232863D67}"/>
              </a:ext>
            </a:extLst>
          </p:cNvPr>
          <p:cNvSpPr txBox="1"/>
          <p:nvPr/>
        </p:nvSpPr>
        <p:spPr>
          <a:xfrm>
            <a:off x="8071468" y="3896034"/>
            <a:ext cx="329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/</a:t>
            </a:r>
            <a:r>
              <a:rPr lang="en-US" sz="1400" b="1" dirty="0" err="1"/>
              <a:t>mnt</a:t>
            </a:r>
            <a:r>
              <a:rPr lang="en-US" sz="1400" b="1" dirty="0"/>
              <a:t>/data</a:t>
            </a:r>
          </a:p>
          <a:p>
            <a:r>
              <a:rPr lang="en-US" sz="1400" b="1" dirty="0"/>
              <a:t>/home/</a:t>
            </a:r>
            <a:r>
              <a:rPr lang="en-US" sz="1400" b="1" dirty="0" err="1"/>
              <a:t>lsfadmin</a:t>
            </a:r>
            <a:r>
              <a:rPr lang="en-US" sz="1400" b="1" dirty="0"/>
              <a:t>/shared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1CFF1-0463-B04D-A99C-44B165DC99A2}"/>
              </a:ext>
            </a:extLst>
          </p:cNvPr>
          <p:cNvSpPr/>
          <p:nvPr/>
        </p:nvSpPr>
        <p:spPr>
          <a:xfrm>
            <a:off x="9249621" y="4574775"/>
            <a:ext cx="1502228" cy="1372355"/>
          </a:xfrm>
          <a:prstGeom prst="rect">
            <a:avLst/>
          </a:prstGeom>
          <a:solidFill>
            <a:srgbClr val="973F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LSF Custom Image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(CentOS7, RedHat 7)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4676BD-4BE0-6C4E-A949-F128B94B3862}"/>
              </a:ext>
            </a:extLst>
          </p:cNvPr>
          <p:cNvCxnSpPr/>
          <p:nvPr/>
        </p:nvCxnSpPr>
        <p:spPr>
          <a:xfrm flipH="1">
            <a:off x="9249621" y="3639359"/>
            <a:ext cx="587828" cy="93541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73653-ABAE-9845-B868-537995717F2A}"/>
              </a:ext>
            </a:extLst>
          </p:cNvPr>
          <p:cNvCxnSpPr/>
          <p:nvPr/>
        </p:nvCxnSpPr>
        <p:spPr>
          <a:xfrm>
            <a:off x="10174906" y="3639359"/>
            <a:ext cx="544285" cy="93541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6F2BF7E-7014-8A4E-B975-A4F44CBF9085}"/>
              </a:ext>
            </a:extLst>
          </p:cNvPr>
          <p:cNvSpPr/>
          <p:nvPr/>
        </p:nvSpPr>
        <p:spPr>
          <a:xfrm>
            <a:off x="7445569" y="5673450"/>
            <a:ext cx="1381706" cy="427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Block </a:t>
            </a:r>
            <a:r>
              <a:rPr lang="en-US" sz="1400" dirty="0" err="1">
                <a:solidFill>
                  <a:schemeClr val="bg1"/>
                </a:solidFill>
              </a:rPr>
              <a:t>StorageVolume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9C2667FA-32E5-874A-946F-2D36A2C5DDB7}"/>
              </a:ext>
            </a:extLst>
          </p:cNvPr>
          <p:cNvSpPr txBox="1">
            <a:spLocks/>
          </p:cNvSpPr>
          <p:nvPr/>
        </p:nvSpPr>
        <p:spPr>
          <a:xfrm>
            <a:off x="838200" y="88801"/>
            <a:ext cx="10690654" cy="9354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HPC Cluster Architecture Overview</a:t>
            </a:r>
            <a:endParaRPr lang="en-US" dirty="0"/>
          </a:p>
        </p:txBody>
      </p: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0D72BEED-5688-7747-B0A6-04530565C743}"/>
              </a:ext>
            </a:extLst>
          </p:cNvPr>
          <p:cNvSpPr/>
          <p:nvPr/>
        </p:nvSpPr>
        <p:spPr>
          <a:xfrm>
            <a:off x="6442364" y="3218548"/>
            <a:ext cx="914400" cy="26529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5813C-285C-4A4D-8BF1-310A0C712CC9}"/>
              </a:ext>
            </a:extLst>
          </p:cNvPr>
          <p:cNvSpPr txBox="1"/>
          <p:nvPr/>
        </p:nvSpPr>
        <p:spPr>
          <a:xfrm>
            <a:off x="6156628" y="3080395"/>
            <a:ext cx="240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Login node</a:t>
            </a:r>
          </a:p>
          <a:p>
            <a:r>
              <a:rPr lang="en-US" sz="1200" dirty="0" err="1"/>
              <a:t>Jumpbox</a:t>
            </a:r>
            <a:r>
              <a:rPr lang="en-US" sz="1200" dirty="0"/>
              <a:t>/ bastion host</a:t>
            </a:r>
          </a:p>
        </p:txBody>
      </p:sp>
    </p:spTree>
    <p:extLst>
      <p:ext uri="{BB962C8B-B14F-4D97-AF65-F5344CB8AC3E}">
        <p14:creationId xmlns:p14="http://schemas.microsoft.com/office/powerpoint/2010/main" val="31006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150992-3B15-534F-A4AC-3F28A869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3" y="3377453"/>
            <a:ext cx="5217393" cy="314209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A4A5FC1-97E7-E641-B589-66AFEDE32F72}"/>
              </a:ext>
            </a:extLst>
          </p:cNvPr>
          <p:cNvSpPr/>
          <p:nvPr/>
        </p:nvSpPr>
        <p:spPr>
          <a:xfrm rot="5400000">
            <a:off x="2687377" y="2551209"/>
            <a:ext cx="347908" cy="392939"/>
          </a:xfrm>
          <a:prstGeom prst="rightArrow">
            <a:avLst/>
          </a:prstGeom>
          <a:solidFill>
            <a:schemeClr val="accent2"/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4C15ADA-1D12-924D-B60F-0F73731AE204}"/>
              </a:ext>
            </a:extLst>
          </p:cNvPr>
          <p:cNvSpPr/>
          <p:nvPr/>
        </p:nvSpPr>
        <p:spPr>
          <a:xfrm rot="19567048">
            <a:off x="5867409" y="5489111"/>
            <a:ext cx="1290423" cy="611259"/>
          </a:xfrm>
          <a:prstGeom prst="rightArrow">
            <a:avLst/>
          </a:prstGeom>
          <a:solidFill>
            <a:schemeClr val="accent2"/>
          </a:solidFill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1F9AE-44C3-044C-B08D-5D22D7DDD212}"/>
              </a:ext>
            </a:extLst>
          </p:cNvPr>
          <p:cNvSpPr/>
          <p:nvPr/>
        </p:nvSpPr>
        <p:spPr>
          <a:xfrm>
            <a:off x="258960" y="388144"/>
            <a:ext cx="5091204" cy="6897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 Search “Spectrum LSF” in the IBM Cloud </a:t>
            </a:r>
            <a:r>
              <a:rPr lang="en-US" sz="2000" dirty="0">
                <a:solidFill>
                  <a:srgbClr val="FF0000"/>
                </a:solidFill>
              </a:rPr>
              <a:t>catalog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07DC53-227B-F24A-BF10-3BEF8C4DC686}"/>
              </a:ext>
            </a:extLst>
          </p:cNvPr>
          <p:cNvSpPr/>
          <p:nvPr/>
        </p:nvSpPr>
        <p:spPr>
          <a:xfrm>
            <a:off x="3572165" y="3805172"/>
            <a:ext cx="2234426" cy="2470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C080E-21CA-9F42-BDBA-B6214E4BDA1F}"/>
              </a:ext>
            </a:extLst>
          </p:cNvPr>
          <p:cNvSpPr/>
          <p:nvPr/>
        </p:nvSpPr>
        <p:spPr>
          <a:xfrm>
            <a:off x="258960" y="2970944"/>
            <a:ext cx="5587688" cy="7744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 Provide the configuration </a:t>
            </a:r>
            <a:r>
              <a:rPr lang="en-US" sz="2000" dirty="0">
                <a:solidFill>
                  <a:srgbClr val="FF0000"/>
                </a:solidFill>
              </a:rPr>
              <a:t>parameters</a:t>
            </a:r>
            <a:r>
              <a:rPr lang="en-US" dirty="0">
                <a:solidFill>
                  <a:srgbClr val="FF0000"/>
                </a:solidFill>
              </a:rPr>
              <a:t> (instance types, storage capacity, cluster size, etc.)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E0A29-DA21-3D40-8A9E-D1083E26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1" y="962124"/>
            <a:ext cx="4098890" cy="1535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BBA78-2580-2D4C-809E-DCFA1B36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61" y="1767588"/>
            <a:ext cx="6012091" cy="34163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7D02E874-D4F5-D744-9067-4AA7019AA5F4}"/>
              </a:ext>
            </a:extLst>
          </p:cNvPr>
          <p:cNvSpPr/>
          <p:nvPr/>
        </p:nvSpPr>
        <p:spPr>
          <a:xfrm>
            <a:off x="1843504" y="1426147"/>
            <a:ext cx="2693773" cy="345595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0A7767-2E86-C947-B3B3-33F31FAEE981}"/>
              </a:ext>
            </a:extLst>
          </p:cNvPr>
          <p:cNvSpPr/>
          <p:nvPr/>
        </p:nvSpPr>
        <p:spPr>
          <a:xfrm>
            <a:off x="6137563" y="1077866"/>
            <a:ext cx="5878605" cy="6897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3 The Schematics UI to manage the HPC Cluster resources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5AE51E-CB22-234A-8DBE-9C34BB6731DC}"/>
              </a:ext>
            </a:extLst>
          </p:cNvPr>
          <p:cNvSpPr/>
          <p:nvPr/>
        </p:nvSpPr>
        <p:spPr>
          <a:xfrm>
            <a:off x="6061364" y="2257137"/>
            <a:ext cx="1106486" cy="1117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79B412-A10B-9A40-87BC-FB3F855ADA1C}"/>
              </a:ext>
            </a:extLst>
          </p:cNvPr>
          <p:cNvSpPr/>
          <p:nvPr/>
        </p:nvSpPr>
        <p:spPr>
          <a:xfrm>
            <a:off x="11079048" y="1825337"/>
            <a:ext cx="866203" cy="1230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F3AFA184-2EE5-2045-B9CC-229F69025822}"/>
              </a:ext>
            </a:extLst>
          </p:cNvPr>
          <p:cNvSpPr txBox="1">
            <a:spLocks/>
          </p:cNvSpPr>
          <p:nvPr/>
        </p:nvSpPr>
        <p:spPr>
          <a:xfrm>
            <a:off x="3373612" y="30731"/>
            <a:ext cx="10515600" cy="76013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IBM Spectrum LSF: Steps to Create a HPC Cluster</a:t>
            </a:r>
          </a:p>
        </p:txBody>
      </p:sp>
    </p:spTree>
    <p:extLst>
      <p:ext uri="{BB962C8B-B14F-4D97-AF65-F5344CB8AC3E}">
        <p14:creationId xmlns:p14="http://schemas.microsoft.com/office/powerpoint/2010/main" val="44032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3A1DAD-1E60-1F48-BCA9-44B12463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" y="47230"/>
            <a:ext cx="5832763" cy="3329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2EA84-BF7D-F84E-847A-813A6820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7" y="2439723"/>
            <a:ext cx="9373755" cy="420064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050590-BF8D-E348-BC00-6CD0123BF065}"/>
              </a:ext>
            </a:extLst>
          </p:cNvPr>
          <p:cNvSpPr/>
          <p:nvPr/>
        </p:nvSpPr>
        <p:spPr>
          <a:xfrm>
            <a:off x="-171906" y="1350818"/>
            <a:ext cx="6267906" cy="862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72B56-191E-1743-830F-2F742A1B48A9}"/>
              </a:ext>
            </a:extLst>
          </p:cNvPr>
          <p:cNvSpPr txBox="1"/>
          <p:nvPr/>
        </p:nvSpPr>
        <p:spPr>
          <a:xfrm>
            <a:off x="6096000" y="1356997"/>
            <a:ext cx="4385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the same resource group </a:t>
            </a:r>
          </a:p>
          <a:p>
            <a:r>
              <a:rPr lang="en-US" dirty="0">
                <a:solidFill>
                  <a:srgbClr val="FF0000"/>
                </a:solidFill>
              </a:rPr>
              <a:t>when creating your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key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B3DF60-4497-7C41-9EEB-FE258FC3CABA}"/>
              </a:ext>
            </a:extLst>
          </p:cNvPr>
          <p:cNvSpPr/>
          <p:nvPr/>
        </p:nvSpPr>
        <p:spPr>
          <a:xfrm>
            <a:off x="6380018" y="3132859"/>
            <a:ext cx="2826328" cy="815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5600E0-CFD4-E346-8C91-E05316AC8E6F}"/>
              </a:ext>
            </a:extLst>
          </p:cNvPr>
          <p:cNvSpPr/>
          <p:nvPr/>
        </p:nvSpPr>
        <p:spPr>
          <a:xfrm>
            <a:off x="6546273" y="5511394"/>
            <a:ext cx="2826328" cy="862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BA0F5-BBB9-9B46-9ADC-AFF03021BC80}"/>
              </a:ext>
            </a:extLst>
          </p:cNvPr>
          <p:cNvSpPr txBox="1"/>
          <p:nvPr/>
        </p:nvSpPr>
        <p:spPr>
          <a:xfrm>
            <a:off x="9372601" y="5515606"/>
            <a:ext cx="226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the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key name </a:t>
            </a:r>
          </a:p>
          <a:p>
            <a:r>
              <a:rPr lang="en-US" dirty="0">
                <a:solidFill>
                  <a:srgbClr val="FF0000"/>
                </a:solidFill>
              </a:rPr>
              <a:t>created earlier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092DA-F872-2341-AFD4-6BC7993BD154}"/>
              </a:ext>
            </a:extLst>
          </p:cNvPr>
          <p:cNvSpPr txBox="1"/>
          <p:nvPr/>
        </p:nvSpPr>
        <p:spPr>
          <a:xfrm>
            <a:off x="8407823" y="2591496"/>
            <a:ext cx="3784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Toggle “use an existing secret” to No</a:t>
            </a:r>
          </a:p>
          <a:p>
            <a:r>
              <a:rPr lang="en-US" dirty="0">
                <a:solidFill>
                  <a:srgbClr val="FF0000"/>
                </a:solidFill>
              </a:rPr>
              <a:t>Enter the API key you previously saved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DD09EEA-D77A-8E43-BECD-76160584F942}"/>
              </a:ext>
            </a:extLst>
          </p:cNvPr>
          <p:cNvSpPr/>
          <p:nvPr/>
        </p:nvSpPr>
        <p:spPr>
          <a:xfrm>
            <a:off x="133927" y="2439723"/>
            <a:ext cx="2266373" cy="54246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803</Words>
  <Application>Microsoft Macintosh PowerPoint</Application>
  <PresentationFormat>Widescreen</PresentationFormat>
  <Paragraphs>115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Example to generate SSH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LSF Cheat Sheet</vt:lpstr>
      <vt:lpstr>LSF Cheat Sheet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Hui-fang Wen</dc:creator>
  <cp:lastModifiedBy>Hui-fang Wen</cp:lastModifiedBy>
  <cp:revision>28</cp:revision>
  <dcterms:created xsi:type="dcterms:W3CDTF">2021-12-03T17:42:29Z</dcterms:created>
  <dcterms:modified xsi:type="dcterms:W3CDTF">2021-12-07T20:27:17Z</dcterms:modified>
</cp:coreProperties>
</file>